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5"/>
  </p:notesMasterIdLst>
  <p:handoutMasterIdLst>
    <p:handoutMasterId r:id="rId26"/>
  </p:handoutMasterIdLst>
  <p:sldIdLst>
    <p:sldId id="292" r:id="rId2"/>
    <p:sldId id="331" r:id="rId3"/>
    <p:sldId id="326" r:id="rId4"/>
    <p:sldId id="337" r:id="rId5"/>
    <p:sldId id="309" r:id="rId6"/>
    <p:sldId id="313" r:id="rId7"/>
    <p:sldId id="305" r:id="rId8"/>
    <p:sldId id="332" r:id="rId9"/>
    <p:sldId id="348" r:id="rId10"/>
    <p:sldId id="336" r:id="rId11"/>
    <p:sldId id="333" r:id="rId12"/>
    <p:sldId id="338" r:id="rId13"/>
    <p:sldId id="339" r:id="rId14"/>
    <p:sldId id="340" r:id="rId15"/>
    <p:sldId id="341" r:id="rId16"/>
    <p:sldId id="342" r:id="rId17"/>
    <p:sldId id="304" r:id="rId18"/>
    <p:sldId id="334" r:id="rId19"/>
    <p:sldId id="335" r:id="rId20"/>
    <p:sldId id="343" r:id="rId21"/>
    <p:sldId id="345" r:id="rId22"/>
    <p:sldId id="346" r:id="rId23"/>
    <p:sldId id="347" r:id="rId24"/>
  </p:sldIdLst>
  <p:sldSz cx="9144000" cy="6858000" type="screen4x3"/>
  <p:notesSz cx="6992938" cy="9280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Dehn" initials="AD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E2"/>
    <a:srgbClr val="5C068C"/>
    <a:srgbClr val="DCA212"/>
    <a:srgbClr val="04509B"/>
    <a:srgbClr val="E5A913"/>
    <a:srgbClr val="AE5BA3"/>
    <a:srgbClr val="8DC63F"/>
    <a:srgbClr val="F3901D"/>
    <a:srgbClr val="95C93D"/>
    <a:srgbClr val="D5E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88510" autoAdjust="0"/>
  </p:normalViewPr>
  <p:slideViewPr>
    <p:cSldViewPr>
      <p:cViewPr varScale="1">
        <p:scale>
          <a:sx n="114" d="100"/>
          <a:sy n="114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44"/>
    </p:cViewPr>
  </p:sorterViewPr>
  <p:notesViewPr>
    <p:cSldViewPr>
      <p:cViewPr varScale="1">
        <p:scale>
          <a:sx n="83" d="100"/>
          <a:sy n="83" d="100"/>
        </p:scale>
        <p:origin x="-1956" y="-72"/>
      </p:cViewPr>
      <p:guideLst>
        <p:guide orient="horz" pos="2923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273" cy="464026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1047" y="0"/>
            <a:ext cx="3030273" cy="464026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fld id="{0EDFFADD-23E6-432B-8ED1-0EC1BAFD4D31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4888"/>
            <a:ext cx="3030273" cy="464026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1047" y="8814888"/>
            <a:ext cx="3030273" cy="464026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3E152460-DBE4-4E8D-8B1C-2DAFB49CB9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72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273" cy="464026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1047" y="0"/>
            <a:ext cx="3030273" cy="464026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fld id="{119AF686-6D51-40A2-8231-80EBAB7B0AC3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43438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5" tIns="46493" rIns="92985" bIns="4649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294" y="4408250"/>
            <a:ext cx="5594350" cy="4176236"/>
          </a:xfrm>
          <a:prstGeom prst="rect">
            <a:avLst/>
          </a:prstGeom>
        </p:spPr>
        <p:txBody>
          <a:bodyPr vert="horz" lIns="92985" tIns="46493" rIns="92985" bIns="464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4888"/>
            <a:ext cx="3030273" cy="464026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1047" y="8814888"/>
            <a:ext cx="3030273" cy="464026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308D868A-987C-415F-9B38-013EF1AFA0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7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*More</a:t>
            </a:r>
            <a:r>
              <a:rPr lang="en-US" baseline="0" dirty="0"/>
              <a:t> visits and longer wait times: 19 day average</a:t>
            </a:r>
          </a:p>
          <a:p>
            <a:r>
              <a:rPr lang="en-US" baseline="0" dirty="0"/>
              <a:t>*80% go due to of lack of access; 85% couldn’t wait to see their PCP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868A-987C-415F-9B38-013EF1AFA0E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8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Save time:</a:t>
            </a:r>
            <a:r>
              <a:rPr lang="en-US" baseline="0" dirty="0"/>
              <a:t> Avoid waiting for an appointment or sitting in a doctor’s office or ER</a:t>
            </a:r>
          </a:p>
          <a:p>
            <a:r>
              <a:rPr lang="en-US" baseline="0" dirty="0"/>
              <a:t>Save money: Cost reductions compared to doctor’s office, urgent care and ER  visits</a:t>
            </a:r>
          </a:p>
          <a:p>
            <a:r>
              <a:rPr lang="en-US" baseline="0" dirty="0"/>
              <a:t>Peace of mind: Quality care any time</a:t>
            </a:r>
          </a:p>
          <a:p>
            <a:r>
              <a:rPr lang="en-US" baseline="0" dirty="0"/>
              <a:t>Prescription program: Prescriptions and refills available, if appropriate</a:t>
            </a:r>
          </a:p>
          <a:p>
            <a:r>
              <a:rPr lang="en-US" baseline="0" dirty="0"/>
              <a:t>Health portal: Interactive online tools for your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868A-987C-415F-9B38-013EF1AFA0E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3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*Quality of care: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868A-987C-415F-9B38-013EF1AFA0E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6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868A-987C-415F-9B38-013EF1AFA0E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7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868A-987C-415F-9B38-013EF1AFA0E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78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*Note:</a:t>
            </a:r>
            <a:r>
              <a:rPr lang="en-US" baseline="0" dirty="0"/>
              <a:t> you can choose to have a doctor call you back (usually within an hour) or to schedule an appointment for your consultation. Appointments are available from 7:00am to 9:00pm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868A-987C-415F-9B38-013EF1AFA0E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6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*Note:</a:t>
            </a:r>
            <a:r>
              <a:rPr lang="en-US" baseline="0" dirty="0"/>
              <a:t> you can choose to have a doctor call you back (usually within an hour) or to schedule an appointment for your consultation. Appointments are available from 7:00am to 9:00pm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868A-987C-415F-9B38-013EF1AFA0E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6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*Note:</a:t>
            </a:r>
            <a:r>
              <a:rPr lang="en-US" baseline="0" dirty="0"/>
              <a:t> you can choose to have a doctor call you back (usually within an hour) or to schedule an appointment for your consultation. Appointments are available from 7:00am to 9:00pm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868A-987C-415F-9B38-013EF1AFA0E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60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*Note:</a:t>
            </a:r>
            <a:r>
              <a:rPr lang="en-US" baseline="0" dirty="0"/>
              <a:t> you can choose to have a doctor call you back (usually within an hour) or to schedule an appointment for your consultation. Appointments are available from 7:00am to 9:00pm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868A-987C-415F-9B38-013EF1AFA0E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6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5156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223443" y="4190762"/>
            <a:ext cx="556775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0" u="none" strike="noStrike" kern="1200" spc="-100" baseline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Teladoc: </a:t>
            </a:r>
            <a:br>
              <a:rPr lang="en-US" sz="4000" b="1" i="0" u="none" strike="noStrike" kern="1200" spc="-100" baseline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</a:br>
            <a:r>
              <a:rPr lang="en-US" sz="4400" b="0" i="0" u="none" strike="noStrike" kern="1200" spc="-100" baseline="0" dirty="0">
                <a:solidFill>
                  <a:srgbClr val="5C068C"/>
                </a:solidFill>
                <a:latin typeface="+mj-lt"/>
                <a:ea typeface="+mn-ea"/>
                <a:cs typeface="+mn-cs"/>
              </a:rPr>
              <a:t>Talk to a Doctor anytime</a:t>
            </a:r>
            <a:endParaRPr lang="en-US" sz="4400" b="0" i="0" spc="-100" baseline="0" dirty="0">
              <a:solidFill>
                <a:srgbClr val="5C068C"/>
              </a:solidFill>
              <a:latin typeface="+mj-lt"/>
            </a:endParaRPr>
          </a:p>
        </p:txBody>
      </p:sp>
      <p:pic>
        <p:nvPicPr>
          <p:cNvPr id="52" name="Content Placeholder 2" descr="MH_New-Logo_Eclipse-V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931729"/>
            <a:ext cx="1905000" cy="5633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5867400"/>
            <a:ext cx="2035981" cy="542259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781800" y="5952796"/>
            <a:ext cx="0" cy="5291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-1"/>
            <a:ext cx="9149156" cy="4885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153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lIns="45720" tIns="22860" rIns="45720" bIns="22860"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332231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64" y="152400"/>
            <a:ext cx="8392674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30350"/>
            <a:ext cx="83788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78075" y="6367374"/>
            <a:ext cx="5956037" cy="523875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8229600" y="6381750"/>
            <a:ext cx="533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B17FA-0D34-4B72-B3DE-177563BF8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4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Cov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Cov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Cov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Cover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Slide - 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04800" y="12954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600" b="0">
                <a:solidFill>
                  <a:srgbClr val="04509B"/>
                </a:solidFill>
                <a:latin typeface="Lucida Sans" panose="020B0602030504020204" pitchFamily="34" charset="0"/>
                <a:cs typeface="Arial" pitchFamily="34" charset="0"/>
              </a:defRPr>
            </a:lvl1pPr>
            <a:lvl2pPr>
              <a:buClr>
                <a:srgbClr val="E5A913"/>
              </a:buClr>
              <a:buFont typeface="Wingdings" pitchFamily="2" charset="2"/>
              <a:buChar char="§"/>
              <a:defRPr sz="2300">
                <a:latin typeface="Lucida Sans" panose="020B0602030504020204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Font typeface="Arial" pitchFamily="34" charset="0"/>
              <a:buChar char="–"/>
              <a:defRPr sz="2000">
                <a:latin typeface="Lucida Sans" panose="020B0602030504020204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04800" y="304801"/>
            <a:ext cx="8229600" cy="5334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8DC63F"/>
                </a:solidFill>
                <a:latin typeface="Lucida Sans" panose="020B0602030504020204" pitchFamily="34" charset="0"/>
                <a:cs typeface="Arial" pitchFamily="34" charset="0"/>
              </a:defRPr>
            </a:lvl1pPr>
            <a:lvl2pPr>
              <a:buClr>
                <a:srgbClr val="E5A913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slide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ew Slide - 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04800" y="12954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600" b="0">
                <a:solidFill>
                  <a:srgbClr val="04509B"/>
                </a:solidFill>
                <a:latin typeface="Lucida Sans" panose="020B0602030504020204" pitchFamily="34" charset="0"/>
                <a:cs typeface="Arial" pitchFamily="34" charset="0"/>
              </a:defRPr>
            </a:lvl1pPr>
            <a:lvl2pPr>
              <a:buClr>
                <a:srgbClr val="E5A913"/>
              </a:buClr>
              <a:buFont typeface="Wingdings" pitchFamily="2" charset="2"/>
              <a:buChar char="§"/>
              <a:defRPr sz="2300">
                <a:latin typeface="Lucida Sans" panose="020B0602030504020204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Font typeface="Arial" pitchFamily="34" charset="0"/>
              <a:buChar char="–"/>
              <a:defRPr sz="2000">
                <a:latin typeface="Lucida Sans" panose="020B0602030504020204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04800" y="304801"/>
            <a:ext cx="8229600" cy="5334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AE5BA3"/>
                </a:solidFill>
                <a:latin typeface="Lucida Sans" panose="020B0602030504020204" pitchFamily="34" charset="0"/>
                <a:cs typeface="Arial" pitchFamily="34" charset="0"/>
              </a:defRPr>
            </a:lvl1pPr>
            <a:lvl2pPr>
              <a:buClr>
                <a:srgbClr val="E5A913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slide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ew Slide - Gol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04800" y="12954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 sz="2600" b="0">
                <a:solidFill>
                  <a:srgbClr val="04509B"/>
                </a:solidFill>
                <a:latin typeface="Lucida Sans" panose="020B0602030504020204" pitchFamily="34" charset="0"/>
                <a:cs typeface="Arial" pitchFamily="34" charset="0"/>
              </a:defRPr>
            </a:lvl1pPr>
            <a:lvl2pPr>
              <a:buClr>
                <a:srgbClr val="E5A913"/>
              </a:buClr>
              <a:buFont typeface="Wingdings" pitchFamily="2" charset="2"/>
              <a:buChar char="§"/>
              <a:defRPr sz="2300">
                <a:latin typeface="Lucida Sans" panose="020B0602030504020204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Font typeface="Arial" pitchFamily="34" charset="0"/>
              <a:buChar char="–"/>
              <a:defRPr sz="2000">
                <a:latin typeface="Lucida Sans" panose="020B0602030504020204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04800" y="304801"/>
            <a:ext cx="8229600" cy="533400"/>
          </a:xfrm>
          <a:prstGeom prst="rect">
            <a:avLst/>
          </a:prstGeom>
        </p:spPr>
        <p:txBody>
          <a:bodyPr/>
          <a:lstStyle>
            <a:lvl1pPr>
              <a:buNone/>
              <a:defRPr sz="2800" b="1" baseline="0">
                <a:solidFill>
                  <a:srgbClr val="E5A913"/>
                </a:solidFill>
                <a:latin typeface="Lucida Sans" panose="020B0602030504020204" pitchFamily="34" charset="0"/>
                <a:cs typeface="Arial" pitchFamily="34" charset="0"/>
              </a:defRPr>
            </a:lvl1pPr>
            <a:lvl2pPr>
              <a:buClr>
                <a:srgbClr val="E5A913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slide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43056" y="2490543"/>
            <a:ext cx="7057430" cy="1900733"/>
          </a:xfrm>
          <a:prstGeom prst="rect">
            <a:avLst/>
          </a:prstGeom>
          <a:effectLst/>
        </p:spPr>
        <p:txBody>
          <a:bodyPr lIns="45720" tIns="22860" rIns="45720" bIns="22860"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84967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6200" y="65532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E2CE3-C92F-4A9A-B55C-05C5545FA2A2}" type="slidenum">
              <a:rPr lang="en-US" sz="1100" smtClean="0">
                <a:solidFill>
                  <a:schemeClr val="tx2"/>
                </a:solidFill>
                <a:latin typeface="Lucida Sans" panose="020B0602030504020204" pitchFamily="34" charset="0"/>
                <a:ea typeface="ＭＳ Ｐゴシック" pitchFamily="34" charset="-128"/>
                <a:cs typeface="Arial" pitchFamily="34" charset="0"/>
              </a:rPr>
              <a:pPr marL="0" marR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aseline="0" dirty="0">
                <a:solidFill>
                  <a:schemeClr val="tx2"/>
                </a:solidFill>
                <a:latin typeface="Lucida Sans" panose="020B0602030504020204" pitchFamily="34" charset="0"/>
                <a:ea typeface="ＭＳ Ｐゴシック" pitchFamily="34" charset="-128"/>
                <a:cs typeface="Arial" pitchFamily="34" charset="0"/>
              </a:rPr>
              <a:t> | </a:t>
            </a:r>
            <a:r>
              <a:rPr lang="en-US" sz="1100" b="0" dirty="0">
                <a:solidFill>
                  <a:schemeClr val="tx2"/>
                </a:solidFill>
                <a:latin typeface="Lucida Sans" panose="020B0602030504020204" pitchFamily="34" charset="0"/>
                <a:cs typeface="Arial" pitchFamily="34" charset="0"/>
              </a:rPr>
              <a:t>Meritain Health</a:t>
            </a:r>
          </a:p>
          <a:p>
            <a:pPr algn="l" eaLnBrk="0" hangingPunct="0">
              <a:defRPr/>
            </a:pPr>
            <a:endParaRPr lang="en-US" sz="1100" dirty="0">
              <a:solidFill>
                <a:schemeClr val="bg1"/>
              </a:solidFill>
              <a:latin typeface="Lucida Sans" panose="020B060203050402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4008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adoc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7620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B5E2"/>
                </a:solidFill>
              </a:rPr>
              <a:t>“It’s the greatest service that I have honestly had. </a:t>
            </a:r>
            <a:r>
              <a:rPr lang="en-US" sz="2400" i="1" dirty="0">
                <a:solidFill>
                  <a:srgbClr val="5C068C"/>
                </a:solidFill>
              </a:rPr>
              <a:t>I’m a nurse and I knew what was wrong with me, but I am new to California and I don’t know anybody and I’m not established out here. I came down with an upper respiratory infection, and I had to miss work. I tried to go to a walk-in clinic, but it did not work out so I came home and slept. Got up the next day still running a fever, made a phone call to Teladoc and </a:t>
            </a:r>
            <a:r>
              <a:rPr lang="en-US" sz="2400" b="1" i="1" dirty="0">
                <a:solidFill>
                  <a:srgbClr val="00B5E2"/>
                </a:solidFill>
              </a:rPr>
              <a:t>in 10 minutes they called me back and wrote me a script. </a:t>
            </a:r>
            <a:r>
              <a:rPr lang="en-US" sz="2400" i="1" dirty="0">
                <a:solidFill>
                  <a:srgbClr val="5C068C"/>
                </a:solidFill>
              </a:rPr>
              <a:t>I really appreciate what Teladoc does.”</a:t>
            </a:r>
            <a:endParaRPr lang="en-US" sz="2400" b="1" i="1" dirty="0">
              <a:solidFill>
                <a:srgbClr val="5C068C"/>
              </a:solidFill>
            </a:endParaRPr>
          </a:p>
          <a:p>
            <a:pPr algn="ctr"/>
            <a:endParaRPr lang="en-US" sz="2400" b="1" i="1" dirty="0">
              <a:solidFill>
                <a:srgbClr val="5C068C"/>
              </a:solidFill>
            </a:endParaRPr>
          </a:p>
          <a:p>
            <a:pPr algn="ctr"/>
            <a:r>
              <a:rPr lang="en-US" sz="2400" b="1" i="1" dirty="0">
                <a:solidFill>
                  <a:srgbClr val="5C068C"/>
                </a:solidFill>
              </a:rPr>
              <a:t> - Actual Teladoc Member Experience</a:t>
            </a:r>
          </a:p>
        </p:txBody>
      </p:sp>
    </p:spTree>
    <p:extLst>
      <p:ext uri="{BB962C8B-B14F-4D97-AF65-F5344CB8AC3E}">
        <p14:creationId xmlns:p14="http://schemas.microsoft.com/office/powerpoint/2010/main" val="40223839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80" y="12954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266" y="1600201"/>
            <a:ext cx="555413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C068C"/>
                </a:solidFill>
              </a:rPr>
              <a:t>Set up your account</a:t>
            </a:r>
          </a:p>
          <a:p>
            <a:endParaRPr lang="en-US" sz="1000" b="1" dirty="0">
              <a:solidFill>
                <a:srgbClr val="000000"/>
              </a:solidFill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By phone: call </a:t>
            </a:r>
            <a:r>
              <a:rPr lang="en-US" sz="1600" dirty="0">
                <a:solidFill>
                  <a:srgbClr val="00B5E2"/>
                </a:solidFill>
                <a:ea typeface="Open Sans" panose="020B0606030504020204" pitchFamily="34" charset="0"/>
                <a:cs typeface="Roboto Regular"/>
              </a:rPr>
              <a:t>1.800.362.2667</a:t>
            </a:r>
          </a:p>
          <a:p>
            <a:pPr marL="285750" lvl="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Online: at </a:t>
            </a:r>
            <a:r>
              <a:rPr lang="en-US" sz="1600" u="sng" dirty="0">
                <a:solidFill>
                  <a:srgbClr val="00B5E2"/>
                </a:solidFill>
                <a:ea typeface="Open Sans" panose="020B0606030504020204" pitchFamily="34" charset="0"/>
                <a:cs typeface="Roboto Regular"/>
              </a:rPr>
              <a:t>www.Teladoc.com</a:t>
            </a:r>
          </a:p>
          <a:p>
            <a:pPr marL="285750" lvl="1" defTabSz="914217">
              <a:spcAft>
                <a:spcPts val="200"/>
              </a:spcAft>
              <a:buClr>
                <a:srgbClr val="00B5E2"/>
              </a:buClr>
              <a:defRPr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b="1" dirty="0">
                <a:solidFill>
                  <a:srgbClr val="5C068C"/>
                </a:solidFill>
              </a:rPr>
              <a:t>Complete your Medical History </a:t>
            </a:r>
          </a:p>
          <a:p>
            <a:pPr lvl="0"/>
            <a:r>
              <a:rPr lang="en-US" b="1" dirty="0">
                <a:solidFill>
                  <a:srgbClr val="5C068C"/>
                </a:solidFill>
              </a:rPr>
              <a:t>Disclosure (MHD)</a:t>
            </a:r>
          </a:p>
          <a:p>
            <a:pPr lvl="0"/>
            <a:endParaRPr lang="en-US" sz="1600" b="1" dirty="0">
              <a:solidFill>
                <a:srgbClr val="5C068C"/>
              </a:solidFill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By phone: Teladoc can help you complete your MHD over the phone</a:t>
            </a:r>
          </a:p>
          <a:p>
            <a:pPr marL="285750" lvl="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Online: Log on to your account at </a:t>
            </a:r>
            <a:r>
              <a:rPr lang="en-US" sz="1600" u="sng" dirty="0">
                <a:solidFill>
                  <a:srgbClr val="00B5E2"/>
                </a:solidFill>
                <a:ea typeface="Open Sans" panose="020B0606030504020204" pitchFamily="34" charset="0"/>
                <a:cs typeface="Roboto Regular"/>
              </a:rPr>
              <a:t>www.Teladoc.com</a:t>
            </a: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and click </a:t>
            </a:r>
            <a:r>
              <a:rPr lang="en-US" sz="1600" i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My Medical History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887" y="2025741"/>
            <a:ext cx="4275758" cy="2851059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111829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>
          <a:xfrm>
            <a:off x="94409" y="228600"/>
            <a:ext cx="4672113" cy="4339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Getting Started is Simple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50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1249802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265" y="1600200"/>
            <a:ext cx="5173133" cy="274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C068C"/>
                </a:solidFill>
              </a:rPr>
              <a:t>Set up your account</a:t>
            </a:r>
          </a:p>
          <a:p>
            <a:endParaRPr lang="en-US" sz="1000" b="1" dirty="0">
              <a:solidFill>
                <a:srgbClr val="000000"/>
              </a:solidFill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Online: at </a:t>
            </a:r>
            <a:r>
              <a:rPr lang="en-US" sz="1600" u="sng" dirty="0">
                <a:solidFill>
                  <a:srgbClr val="00B5E2"/>
                </a:solidFill>
                <a:ea typeface="Open Sans" panose="020B0606030504020204" pitchFamily="34" charset="0"/>
                <a:cs typeface="Roboto Regular"/>
                <a:hlinkClick r:id="rId3"/>
              </a:rPr>
              <a:t>https://www.Teladoc.com/</a:t>
            </a:r>
            <a:endParaRPr lang="en-US" sz="1600" u="sng" dirty="0">
              <a:solidFill>
                <a:srgbClr val="00B5E2"/>
              </a:solidFill>
              <a:ea typeface="Open Sans" panose="020B0606030504020204" pitchFamily="34" charset="0"/>
              <a:cs typeface="Roboto Regular"/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600" dirty="0">
                <a:solidFill>
                  <a:srgbClr val="5C068C"/>
                </a:solidFill>
              </a:rPr>
              <a:t>Click “REGISTER”</a:t>
            </a: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endParaRPr lang="en-US" dirty="0">
              <a:solidFill>
                <a:srgbClr val="5C068C"/>
              </a:solidFill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endParaRPr lang="en-US" dirty="0">
              <a:solidFill>
                <a:srgbClr val="5C068C"/>
              </a:solidFill>
            </a:endParaRPr>
          </a:p>
          <a:p>
            <a:pPr defTabSz="914217" fontAlgn="base">
              <a:spcAft>
                <a:spcPts val="400"/>
              </a:spcAft>
              <a:buClr>
                <a:srgbClr val="00B5E2"/>
              </a:buClr>
              <a:defRPr/>
            </a:pPr>
            <a:endParaRPr lang="en-US" dirty="0">
              <a:solidFill>
                <a:srgbClr val="5C068C"/>
              </a:solidFill>
            </a:endParaRPr>
          </a:p>
          <a:p>
            <a:pPr marL="569913" lvl="1" indent="-284163" defTabSz="914217">
              <a:spcAft>
                <a:spcPts val="200"/>
              </a:spcAft>
              <a:buClr>
                <a:srgbClr val="E5A913"/>
              </a:buClr>
              <a:buFont typeface="Arial" panose="020B0604020202020204" pitchFamily="34" charset="0"/>
              <a:buChar char="‒"/>
              <a:defRPr/>
            </a:pPr>
            <a:endParaRPr lang="en-US" dirty="0">
              <a:ln>
                <a:solidFill>
                  <a:srgbClr val="00B5E2"/>
                </a:solidFill>
              </a:ln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42241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>
          <a:xfrm>
            <a:off x="94409" y="228600"/>
            <a:ext cx="4575933" cy="4339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Setting up Your Account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4" t="2402" r="1976" b="1519"/>
          <a:stretch/>
        </p:blipFill>
        <p:spPr bwMode="auto">
          <a:xfrm>
            <a:off x="1477926" y="2743454"/>
            <a:ext cx="5975497" cy="320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57200" y="5105400"/>
            <a:ext cx="1782726" cy="533400"/>
          </a:xfrm>
          <a:prstGeom prst="rightArrow">
            <a:avLst/>
          </a:prstGeom>
          <a:solidFill>
            <a:srgbClr val="00B5E2"/>
          </a:solidFill>
          <a:ln>
            <a:solidFill>
              <a:srgbClr val="00B5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2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12954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265" y="1600200"/>
            <a:ext cx="5173133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5C068C"/>
              </a:solidFill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endParaRPr lang="en-US" dirty="0">
              <a:solidFill>
                <a:srgbClr val="5C068C"/>
              </a:solidFill>
            </a:endParaRPr>
          </a:p>
          <a:p>
            <a:pPr defTabSz="914217" fontAlgn="base">
              <a:spcAft>
                <a:spcPts val="400"/>
              </a:spcAft>
              <a:buClr>
                <a:srgbClr val="00B5E2"/>
              </a:buClr>
              <a:defRPr/>
            </a:pPr>
            <a:endParaRPr lang="en-US" dirty="0">
              <a:solidFill>
                <a:srgbClr val="5C068C"/>
              </a:solidFill>
            </a:endParaRPr>
          </a:p>
          <a:p>
            <a:pPr marL="569913" lvl="1" indent="-284163" defTabSz="914217">
              <a:spcAft>
                <a:spcPts val="200"/>
              </a:spcAft>
              <a:buClr>
                <a:srgbClr val="E5A913"/>
              </a:buClr>
              <a:buFont typeface="Arial" panose="020B0604020202020204" pitchFamily="34" charset="0"/>
              <a:buChar char="‒"/>
              <a:defRPr/>
            </a:pPr>
            <a:endParaRPr lang="en-US" dirty="0">
              <a:ln>
                <a:solidFill>
                  <a:srgbClr val="00B5E2"/>
                </a:solidFill>
              </a:ln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81661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>
          <a:xfrm>
            <a:off x="94409" y="228600"/>
            <a:ext cx="4575933" cy="4339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Setting up Your Account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1" y="1485899"/>
            <a:ext cx="2667000" cy="424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C068C"/>
                </a:solidFill>
              </a:rPr>
              <a:t>Complete the required fields:</a:t>
            </a:r>
            <a:endParaRPr lang="en-US" sz="1600" b="1" dirty="0">
              <a:solidFill>
                <a:srgbClr val="5C068C"/>
              </a:solidFill>
            </a:endParaRPr>
          </a:p>
          <a:p>
            <a:endParaRPr lang="en-US" sz="1600" b="1" dirty="0">
              <a:solidFill>
                <a:srgbClr val="5C068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5E2"/>
                </a:solidFill>
              </a:rPr>
              <a:t>First Name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5E2"/>
                </a:solidFill>
              </a:rPr>
              <a:t>Last Name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5E2"/>
                </a:solidFill>
              </a:rPr>
              <a:t>Email Address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5E2"/>
                </a:solidFill>
              </a:rPr>
              <a:t>Date of Birth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5E2"/>
                </a:solidFill>
              </a:rPr>
              <a:t>Phone Number</a:t>
            </a:r>
            <a:endParaRPr lang="en-US" sz="1600" dirty="0">
              <a:solidFill>
                <a:srgbClr val="00A5DE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00A5DE"/>
              </a:solidFill>
              <a:latin typeface="+mj-lt"/>
            </a:endParaRPr>
          </a:p>
          <a:p>
            <a:endParaRPr lang="en-US" dirty="0">
              <a:solidFill>
                <a:srgbClr val="5C068C"/>
              </a:solidFill>
              <a:latin typeface="+mj-lt"/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endParaRPr lang="en-US" dirty="0">
              <a:solidFill>
                <a:srgbClr val="5C068C"/>
              </a:solidFill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endParaRPr lang="en-US" dirty="0">
              <a:solidFill>
                <a:srgbClr val="5C068C"/>
              </a:solidFill>
            </a:endParaRPr>
          </a:p>
          <a:p>
            <a:pPr defTabSz="914217" fontAlgn="base">
              <a:spcAft>
                <a:spcPts val="400"/>
              </a:spcAft>
              <a:buClr>
                <a:srgbClr val="00B5E2"/>
              </a:buClr>
              <a:defRPr/>
            </a:pPr>
            <a:endParaRPr lang="en-US" dirty="0">
              <a:solidFill>
                <a:srgbClr val="5C068C"/>
              </a:solidFill>
            </a:endParaRPr>
          </a:p>
          <a:p>
            <a:pPr marL="569913" lvl="1" indent="-284163" defTabSz="914217">
              <a:spcAft>
                <a:spcPts val="200"/>
              </a:spcAft>
              <a:buClr>
                <a:srgbClr val="E5A913"/>
              </a:buClr>
              <a:buFont typeface="Arial" panose="020B0604020202020204" pitchFamily="34" charset="0"/>
              <a:buChar char="‒"/>
              <a:defRPr/>
            </a:pPr>
            <a:endParaRPr lang="en-US" dirty="0">
              <a:ln>
                <a:solidFill>
                  <a:srgbClr val="00B5E2"/>
                </a:solidFill>
              </a:ln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409" y="1371600"/>
            <a:ext cx="5239591" cy="459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0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114300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265" y="1600200"/>
            <a:ext cx="5173133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5C068C"/>
              </a:solidFill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endParaRPr lang="en-US" dirty="0">
              <a:solidFill>
                <a:srgbClr val="5C068C"/>
              </a:solidFill>
            </a:endParaRPr>
          </a:p>
          <a:p>
            <a:pPr defTabSz="914217" fontAlgn="base">
              <a:spcAft>
                <a:spcPts val="400"/>
              </a:spcAft>
              <a:buClr>
                <a:srgbClr val="00B5E2"/>
              </a:buClr>
              <a:defRPr/>
            </a:pPr>
            <a:endParaRPr lang="en-US" dirty="0">
              <a:solidFill>
                <a:srgbClr val="5C068C"/>
              </a:solidFill>
            </a:endParaRPr>
          </a:p>
          <a:p>
            <a:pPr marL="569913" lvl="1" indent="-284163" defTabSz="914217">
              <a:spcAft>
                <a:spcPts val="200"/>
              </a:spcAft>
              <a:buClr>
                <a:srgbClr val="E5A913"/>
              </a:buClr>
              <a:buFont typeface="Arial" panose="020B0604020202020204" pitchFamily="34" charset="0"/>
              <a:buChar char="‒"/>
              <a:defRPr/>
            </a:pPr>
            <a:endParaRPr lang="en-US" dirty="0">
              <a:ln>
                <a:solidFill>
                  <a:srgbClr val="00B5E2"/>
                </a:solidFill>
              </a:ln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30652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>
          <a:xfrm>
            <a:off x="94409" y="228600"/>
            <a:ext cx="4575933" cy="4339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Setting up Your Account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6865" y="1143000"/>
            <a:ext cx="2810935" cy="387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C068C"/>
                </a:solidFill>
              </a:rPr>
              <a:t>Enter personal information:</a:t>
            </a:r>
          </a:p>
          <a:p>
            <a:endParaRPr lang="en-US" sz="10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A5DE"/>
                </a:solidFill>
                <a:latin typeface="+mj-lt"/>
              </a:rPr>
              <a:t>Additional personal information will be entered on this screen after your eligibility has been verified</a:t>
            </a:r>
          </a:p>
          <a:p>
            <a:endParaRPr lang="en-US" dirty="0">
              <a:solidFill>
                <a:srgbClr val="5C068C"/>
              </a:solidFill>
              <a:latin typeface="+mj-lt"/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endParaRPr lang="en-US" dirty="0">
              <a:solidFill>
                <a:srgbClr val="5C068C"/>
              </a:solidFill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endParaRPr lang="en-US" dirty="0">
              <a:solidFill>
                <a:srgbClr val="5C068C"/>
              </a:solidFill>
            </a:endParaRPr>
          </a:p>
          <a:p>
            <a:pPr defTabSz="914217" fontAlgn="base">
              <a:spcAft>
                <a:spcPts val="400"/>
              </a:spcAft>
              <a:buClr>
                <a:srgbClr val="00B5E2"/>
              </a:buClr>
              <a:defRPr/>
            </a:pPr>
            <a:endParaRPr lang="en-US" dirty="0">
              <a:solidFill>
                <a:srgbClr val="5C068C"/>
              </a:solidFill>
            </a:endParaRPr>
          </a:p>
          <a:p>
            <a:pPr marL="569913" lvl="1" indent="-284163" defTabSz="914217">
              <a:spcAft>
                <a:spcPts val="200"/>
              </a:spcAft>
              <a:buClr>
                <a:srgbClr val="E5A913"/>
              </a:buClr>
              <a:buFont typeface="Arial" panose="020B0604020202020204" pitchFamily="34" charset="0"/>
              <a:buChar char="‒"/>
              <a:defRPr/>
            </a:pPr>
            <a:endParaRPr lang="en-US" dirty="0">
              <a:ln>
                <a:solidFill>
                  <a:srgbClr val="00B5E2"/>
                </a:solidFill>
              </a:ln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09" y="1295400"/>
            <a:ext cx="4782391" cy="338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391734"/>
            <a:ext cx="3824467" cy="275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3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114300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265" y="1600200"/>
            <a:ext cx="5173133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5C068C"/>
              </a:solidFill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endParaRPr lang="en-US" dirty="0">
              <a:solidFill>
                <a:srgbClr val="5C068C"/>
              </a:solidFill>
            </a:endParaRPr>
          </a:p>
          <a:p>
            <a:pPr defTabSz="914217" fontAlgn="base">
              <a:spcAft>
                <a:spcPts val="400"/>
              </a:spcAft>
              <a:buClr>
                <a:srgbClr val="00B5E2"/>
              </a:buClr>
              <a:defRPr/>
            </a:pPr>
            <a:endParaRPr lang="en-US" dirty="0">
              <a:solidFill>
                <a:srgbClr val="5C068C"/>
              </a:solidFill>
            </a:endParaRPr>
          </a:p>
          <a:p>
            <a:pPr marL="569913" lvl="1" indent="-284163" defTabSz="914217">
              <a:spcAft>
                <a:spcPts val="200"/>
              </a:spcAft>
              <a:buClr>
                <a:srgbClr val="E5A913"/>
              </a:buClr>
              <a:buFont typeface="Arial" panose="020B0604020202020204" pitchFamily="34" charset="0"/>
              <a:buChar char="‒"/>
              <a:defRPr/>
            </a:pPr>
            <a:endParaRPr lang="en-US" dirty="0">
              <a:ln>
                <a:solidFill>
                  <a:srgbClr val="00B5E2"/>
                </a:solidFill>
              </a:ln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571463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>
          <a:xfrm>
            <a:off x="94409" y="228600"/>
            <a:ext cx="4575933" cy="4339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Setting up Your Account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6865" y="1143000"/>
            <a:ext cx="2810936" cy="3903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C068C"/>
                </a:solidFill>
              </a:rPr>
              <a:t>Creating your username and password</a:t>
            </a:r>
          </a:p>
          <a:p>
            <a:endParaRPr lang="en-US" sz="10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A5DE"/>
                </a:solidFill>
                <a:latin typeface="+mj-lt"/>
              </a:rPr>
              <a:t>Please maintain a record of this information for future access to your account</a:t>
            </a:r>
          </a:p>
          <a:p>
            <a:endParaRPr lang="en-US" dirty="0">
              <a:solidFill>
                <a:srgbClr val="5C068C"/>
              </a:solidFill>
              <a:latin typeface="+mj-lt"/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endParaRPr lang="en-US" dirty="0">
              <a:solidFill>
                <a:srgbClr val="5C068C"/>
              </a:solidFill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endParaRPr lang="en-US" dirty="0">
              <a:solidFill>
                <a:srgbClr val="5C068C"/>
              </a:solidFill>
            </a:endParaRPr>
          </a:p>
          <a:p>
            <a:pPr defTabSz="914217" fontAlgn="base">
              <a:spcAft>
                <a:spcPts val="400"/>
              </a:spcAft>
              <a:buClr>
                <a:srgbClr val="00B5E2"/>
              </a:buClr>
              <a:defRPr/>
            </a:pPr>
            <a:endParaRPr lang="en-US" dirty="0">
              <a:solidFill>
                <a:srgbClr val="5C068C"/>
              </a:solidFill>
            </a:endParaRPr>
          </a:p>
          <a:p>
            <a:pPr marL="569913" lvl="1" indent="-284163" defTabSz="914217">
              <a:spcAft>
                <a:spcPts val="200"/>
              </a:spcAft>
              <a:buClr>
                <a:srgbClr val="E5A913"/>
              </a:buClr>
              <a:buFont typeface="Arial" panose="020B0604020202020204" pitchFamily="34" charset="0"/>
              <a:buChar char="‒"/>
              <a:defRPr/>
            </a:pPr>
            <a:endParaRPr lang="en-US" dirty="0">
              <a:ln>
                <a:solidFill>
                  <a:srgbClr val="00B5E2"/>
                </a:solidFill>
              </a:ln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1295400"/>
            <a:ext cx="6228290" cy="283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196243"/>
            <a:ext cx="4343400" cy="283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271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114300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265" y="1600200"/>
            <a:ext cx="5173133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5C068C"/>
              </a:solidFill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endParaRPr lang="en-US" dirty="0">
              <a:solidFill>
                <a:srgbClr val="5C068C"/>
              </a:solidFill>
            </a:endParaRPr>
          </a:p>
          <a:p>
            <a:pPr defTabSz="914217" fontAlgn="base">
              <a:spcAft>
                <a:spcPts val="400"/>
              </a:spcAft>
              <a:buClr>
                <a:srgbClr val="00B5E2"/>
              </a:buClr>
              <a:defRPr/>
            </a:pPr>
            <a:endParaRPr lang="en-US" dirty="0">
              <a:solidFill>
                <a:srgbClr val="5C068C"/>
              </a:solidFill>
            </a:endParaRPr>
          </a:p>
          <a:p>
            <a:pPr marL="569913" lvl="1" indent="-284163" defTabSz="914217">
              <a:spcAft>
                <a:spcPts val="200"/>
              </a:spcAft>
              <a:buClr>
                <a:srgbClr val="E5A913"/>
              </a:buClr>
              <a:buFont typeface="Arial" panose="020B0604020202020204" pitchFamily="34" charset="0"/>
              <a:buChar char="‒"/>
              <a:defRPr/>
            </a:pPr>
            <a:endParaRPr lang="en-US" dirty="0">
              <a:ln>
                <a:solidFill>
                  <a:srgbClr val="00B5E2"/>
                </a:solidFill>
              </a:ln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520805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>
          <a:xfrm>
            <a:off x="94409" y="228600"/>
            <a:ext cx="2591415" cy="4339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You’re all Set!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1752558"/>
            <a:ext cx="8305800" cy="388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99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8800"/>
            <a:ext cx="5653058" cy="3352800"/>
          </a:xfrm>
        </p:spPr>
      </p:pic>
      <p:sp>
        <p:nvSpPr>
          <p:cNvPr id="80" name="Rectangle 79"/>
          <p:cNvSpPr/>
          <p:nvPr/>
        </p:nvSpPr>
        <p:spPr>
          <a:xfrm>
            <a:off x="5638800" y="1986346"/>
            <a:ext cx="3429000" cy="2910031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sz="1600" b="1" dirty="0">
                <a:solidFill>
                  <a:srgbClr val="5C068C"/>
                </a:solidFill>
                <a:latin typeface="Lucida Sans" panose="020B0602030504020204" pitchFamily="34" charset="0"/>
                <a:ea typeface="Open Sans"/>
                <a:cs typeface="Roboto Light"/>
              </a:rPr>
              <a:t>Use the website to:</a:t>
            </a:r>
          </a:p>
          <a:p>
            <a:pPr marL="285750" indent="-285750">
              <a:lnSpc>
                <a:spcPct val="130000"/>
              </a:lnSpc>
              <a:buClr>
                <a:srgbClr val="00B5E2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5C068C"/>
                </a:solidFill>
                <a:latin typeface="Lucida Sans" panose="020B0602030504020204" pitchFamily="34" charset="0"/>
                <a:ea typeface="Open Sans"/>
                <a:cs typeface="Roboto Light"/>
              </a:rPr>
              <a:t>Complete or update your Medical History Disclosure (MHD)</a:t>
            </a:r>
          </a:p>
          <a:p>
            <a:pPr marL="285750" indent="-285750">
              <a:lnSpc>
                <a:spcPct val="130000"/>
              </a:lnSpc>
              <a:buClr>
                <a:srgbClr val="00B5E2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5C068C"/>
                </a:solidFill>
                <a:latin typeface="Lucida Sans" panose="020B0602030504020204" pitchFamily="34" charset="0"/>
                <a:ea typeface="Open Sans"/>
                <a:cs typeface="Roboto Light"/>
              </a:rPr>
              <a:t>Request a consultation </a:t>
            </a:r>
          </a:p>
          <a:p>
            <a:pPr marL="285750" indent="-285750">
              <a:lnSpc>
                <a:spcPct val="130000"/>
              </a:lnSpc>
              <a:buClr>
                <a:srgbClr val="00B5E2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5C068C"/>
                </a:solidFill>
                <a:latin typeface="Lucida Sans" panose="020B0602030504020204" pitchFamily="34" charset="0"/>
                <a:ea typeface="Open Sans"/>
                <a:cs typeface="Roboto Light"/>
              </a:rPr>
              <a:t>Access the Message Center for post-consult care directions and ask follow-up questions </a:t>
            </a:r>
          </a:p>
          <a:p>
            <a:pPr marL="285750" indent="-285750">
              <a:lnSpc>
                <a:spcPct val="130000"/>
              </a:lnSpc>
              <a:buClr>
                <a:srgbClr val="00B5E2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5C068C"/>
                </a:solidFill>
                <a:latin typeface="Lucida Sans" panose="020B0602030504020204" pitchFamily="34" charset="0"/>
                <a:ea typeface="Open Sans"/>
                <a:cs typeface="Roboto Light"/>
              </a:rPr>
              <a:t>Print ID cards</a:t>
            </a:r>
          </a:p>
          <a:p>
            <a:pPr marL="285750" indent="-285750">
              <a:lnSpc>
                <a:spcPct val="130000"/>
              </a:lnSpc>
              <a:buClr>
                <a:srgbClr val="00B5E2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5C068C"/>
                </a:solidFill>
                <a:latin typeface="Lucida Sans" panose="020B0602030504020204" pitchFamily="34" charset="0"/>
                <a:ea typeface="Open Sans"/>
                <a:cs typeface="Roboto Light"/>
              </a:rPr>
              <a:t>Get answers to frequently asked questions (FAQs)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333891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94409" y="228600"/>
            <a:ext cx="4582345" cy="4339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Using www.Teladoc.com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184788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990600" y="1896659"/>
            <a:ext cx="3429000" cy="353883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sz="1600" b="1" dirty="0">
                <a:solidFill>
                  <a:srgbClr val="5C068C"/>
                </a:solidFill>
                <a:latin typeface="Lucida Sans" panose="020B0602030504020204" pitchFamily="34" charset="0"/>
                <a:ea typeface="Open Sans"/>
                <a:cs typeface="Roboto Light"/>
              </a:rPr>
              <a:t>Request video consultations*</a:t>
            </a:r>
          </a:p>
        </p:txBody>
      </p:sp>
      <p:pic>
        <p:nvPicPr>
          <p:cNvPr id="7" name="Picture 6" descr="aaaaaVI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07" y="2341513"/>
            <a:ext cx="4503893" cy="28400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756" y="2286000"/>
            <a:ext cx="2962173" cy="307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05400" y="1905000"/>
            <a:ext cx="3429000" cy="353883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sz="1600" b="1" dirty="0">
                <a:solidFill>
                  <a:srgbClr val="5C068C"/>
                </a:solidFill>
                <a:latin typeface="Lucida Sans" panose="020B0602030504020204" pitchFamily="34" charset="0"/>
                <a:ea typeface="Open Sans"/>
                <a:cs typeface="Roboto Light"/>
              </a:rPr>
              <a:t>Download the mobile app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" y="5284917"/>
            <a:ext cx="3429000" cy="265654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sz="1100" i="1" dirty="0">
                <a:solidFill>
                  <a:srgbClr val="5C068C"/>
                </a:solidFill>
                <a:latin typeface="Lucida Sans" panose="020B0602030504020204" pitchFamily="34" charset="0"/>
                <a:ea typeface="Open Sans"/>
                <a:cs typeface="Roboto Light"/>
              </a:rPr>
              <a:t>*Note: not available in AR or TX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53092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itle 2"/>
          <p:cNvSpPr txBox="1">
            <a:spLocks/>
          </p:cNvSpPr>
          <p:nvPr/>
        </p:nvSpPr>
        <p:spPr>
          <a:xfrm>
            <a:off x="94409" y="228600"/>
            <a:ext cx="3707105" cy="4339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Additional Features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9791997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639114"/>
            <a:ext cx="86941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5C068C"/>
                </a:solidFill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76641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>
          <a:xfrm>
            <a:off x="94409" y="228600"/>
            <a:ext cx="4978286" cy="4339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Requesting a Consultation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5" y="1817730"/>
            <a:ext cx="9108028" cy="50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9671">
            <a:off x="6918986" y="1474544"/>
            <a:ext cx="873038" cy="49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4409" y="2438401"/>
            <a:ext cx="8973391" cy="359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5C068C"/>
              </a:solidFill>
            </a:endParaRPr>
          </a:p>
          <a:p>
            <a:endParaRPr lang="en-US" b="1" dirty="0">
              <a:solidFill>
                <a:srgbClr val="5C068C"/>
              </a:solidFill>
            </a:endParaRPr>
          </a:p>
          <a:p>
            <a:endParaRPr lang="en-US" b="1" dirty="0">
              <a:solidFill>
                <a:srgbClr val="5C068C"/>
              </a:solidFill>
            </a:endParaRPr>
          </a:p>
          <a:p>
            <a:pPr algn="ctr"/>
            <a:endParaRPr lang="en-US" b="1" dirty="0">
              <a:solidFill>
                <a:srgbClr val="5C068C"/>
              </a:solidFill>
            </a:endParaRPr>
          </a:p>
          <a:p>
            <a:pPr algn="ctr"/>
            <a:r>
              <a:rPr lang="en-US" dirty="0">
                <a:solidFill>
                  <a:srgbClr val="00B5E2"/>
                </a:solidFill>
              </a:rPr>
              <a:t>From any page within the member’s account, click the </a:t>
            </a:r>
            <a:r>
              <a:rPr lang="en-US" b="1" dirty="0">
                <a:solidFill>
                  <a:srgbClr val="5C068C"/>
                </a:solidFill>
              </a:rPr>
              <a:t>purple </a:t>
            </a:r>
          </a:p>
          <a:p>
            <a:pPr algn="ctr"/>
            <a:r>
              <a:rPr lang="en-US" i="1" dirty="0">
                <a:solidFill>
                  <a:srgbClr val="00B5E2"/>
                </a:solidFill>
              </a:rPr>
              <a:t>Request a Visit </a:t>
            </a:r>
            <a:r>
              <a:rPr lang="en-US" dirty="0">
                <a:solidFill>
                  <a:srgbClr val="00B5E2"/>
                </a:solidFill>
              </a:rPr>
              <a:t>button in the upper right hand corner</a:t>
            </a:r>
          </a:p>
          <a:p>
            <a:endParaRPr lang="en-US" dirty="0">
              <a:solidFill>
                <a:srgbClr val="5C068C"/>
              </a:solidFill>
              <a:latin typeface="+mj-lt"/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endParaRPr lang="en-US" dirty="0">
              <a:solidFill>
                <a:srgbClr val="5C068C"/>
              </a:solidFill>
            </a:endParaRPr>
          </a:p>
          <a:p>
            <a:pPr defTabSz="914217" fontAlgn="base">
              <a:spcAft>
                <a:spcPts val="400"/>
              </a:spcAft>
              <a:buClr>
                <a:srgbClr val="00B5E2"/>
              </a:buClr>
              <a:defRPr/>
            </a:pPr>
            <a:endParaRPr lang="en-US" dirty="0">
              <a:solidFill>
                <a:srgbClr val="5C068C"/>
              </a:solidFill>
            </a:endParaRPr>
          </a:p>
          <a:p>
            <a:pPr defTabSz="914217" fontAlgn="base">
              <a:spcAft>
                <a:spcPts val="400"/>
              </a:spcAft>
              <a:buClr>
                <a:srgbClr val="00B5E2"/>
              </a:buClr>
              <a:defRPr/>
            </a:pPr>
            <a:endParaRPr lang="en-US" dirty="0">
              <a:solidFill>
                <a:srgbClr val="5C068C"/>
              </a:solidFill>
            </a:endParaRPr>
          </a:p>
          <a:p>
            <a:pPr marL="569913" lvl="1" indent="-284163" defTabSz="914217">
              <a:spcAft>
                <a:spcPts val="200"/>
              </a:spcAft>
              <a:buClr>
                <a:srgbClr val="E5A913"/>
              </a:buClr>
              <a:buFont typeface="Arial" panose="020B0604020202020204" pitchFamily="34" charset="0"/>
              <a:buChar char="‒"/>
              <a:defRPr/>
            </a:pPr>
            <a:endParaRPr lang="en-US" dirty="0">
              <a:ln>
                <a:solidFill>
                  <a:srgbClr val="00B5E2"/>
                </a:solidFill>
              </a:ln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3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/>
          <p:cNvSpPr>
            <a:spLocks/>
          </p:cNvSpPr>
          <p:nvPr/>
        </p:nvSpPr>
        <p:spPr bwMode="auto">
          <a:xfrm>
            <a:off x="0" y="1295400"/>
            <a:ext cx="9144000" cy="472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914217">
              <a:defRPr/>
            </a:pPr>
            <a:endParaRPr lang="es-ES" sz="21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4588" name="TextBox 78"/>
          <p:cNvSpPr txBox="1">
            <a:spLocks noChangeArrowheads="1"/>
          </p:cNvSpPr>
          <p:nvPr/>
        </p:nvSpPr>
        <p:spPr bwMode="auto">
          <a:xfrm>
            <a:off x="1219200" y="5468779"/>
            <a:ext cx="348234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tabLst>
                <a:tab pos="225425" algn="l"/>
              </a:tabLst>
            </a:pPr>
            <a:r>
              <a:rPr lang="en-US" altLang="en-US" sz="1400" b="1" dirty="0">
                <a:solidFill>
                  <a:srgbClr val="5C068C"/>
                </a:solidFill>
                <a:latin typeface="+mn-lt"/>
              </a:rPr>
              <a:t>More visits and longer wait times </a:t>
            </a:r>
            <a:endParaRPr lang="en-US" altLang="en-US" sz="1400" b="1" dirty="0">
              <a:solidFill>
                <a:srgbClr val="5C068C"/>
              </a:solidFill>
              <a:latin typeface="+mn-lt"/>
              <a:ea typeface="Open Sans"/>
              <a:cs typeface="Roboto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485022"/>
            <a:ext cx="1838872" cy="19439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10000" y="1471629"/>
            <a:ext cx="1447800" cy="195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78"/>
          <p:cNvSpPr txBox="1">
            <a:spLocks noChangeArrowheads="1"/>
          </p:cNvSpPr>
          <p:nvPr/>
        </p:nvSpPr>
        <p:spPr bwMode="auto">
          <a:xfrm>
            <a:off x="3887674" y="3429000"/>
            <a:ext cx="19797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tabLst>
                <a:tab pos="225425" algn="l"/>
              </a:tabLst>
            </a:pPr>
            <a:r>
              <a:rPr lang="en-US" sz="1300" b="1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1400" b="1" dirty="0">
                <a:solidFill>
                  <a:srgbClr val="5C068C"/>
                </a:solidFill>
                <a:latin typeface="+mn-lt"/>
              </a:rPr>
              <a:t>Fewer PCPs</a:t>
            </a:r>
            <a:endParaRPr lang="en-US" altLang="en-US" sz="1400" b="1" dirty="0">
              <a:solidFill>
                <a:srgbClr val="5C068C"/>
              </a:solidFill>
              <a:latin typeface="+mn-lt"/>
              <a:ea typeface="Open Sans"/>
              <a:cs typeface="Roboto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1823200"/>
            <a:ext cx="2109689" cy="1605800"/>
          </a:xfrm>
          <a:prstGeom prst="rect">
            <a:avLst/>
          </a:prstGeom>
        </p:spPr>
      </p:pic>
      <p:sp>
        <p:nvSpPr>
          <p:cNvPr id="15" name="TextBox 78"/>
          <p:cNvSpPr txBox="1">
            <a:spLocks noChangeArrowheads="1"/>
          </p:cNvSpPr>
          <p:nvPr/>
        </p:nvSpPr>
        <p:spPr bwMode="auto">
          <a:xfrm>
            <a:off x="6488147" y="3429000"/>
            <a:ext cx="21224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tabLst>
                <a:tab pos="225425" algn="l"/>
              </a:tabLst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1400" b="1" dirty="0">
                <a:solidFill>
                  <a:srgbClr val="5C068C"/>
                </a:solidFill>
                <a:latin typeface="+mn-lt"/>
              </a:rPr>
              <a:t>Increasing costs</a:t>
            </a:r>
            <a:endParaRPr lang="en-US" altLang="en-US" sz="1400" b="1" dirty="0">
              <a:solidFill>
                <a:srgbClr val="5C068C"/>
              </a:solidFill>
              <a:latin typeface="+mn-lt"/>
              <a:ea typeface="Open Sans"/>
              <a:cs typeface="Roboto Ligh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4114799"/>
            <a:ext cx="1353979" cy="1353979"/>
          </a:xfrm>
          <a:prstGeom prst="rect">
            <a:avLst/>
          </a:prstGeom>
        </p:spPr>
      </p:pic>
      <p:sp>
        <p:nvSpPr>
          <p:cNvPr id="17" name="TextBox 78"/>
          <p:cNvSpPr txBox="1">
            <a:spLocks noChangeArrowheads="1"/>
          </p:cNvSpPr>
          <p:nvPr/>
        </p:nvSpPr>
        <p:spPr bwMode="auto">
          <a:xfrm>
            <a:off x="914400" y="3429000"/>
            <a:ext cx="19797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tabLst>
                <a:tab pos="225425" algn="l"/>
              </a:tabLst>
            </a:pPr>
            <a:r>
              <a:rPr lang="en-US" sz="1300" b="1" dirty="0">
                <a:solidFill>
                  <a:schemeClr val="bg1"/>
                </a:solidFill>
                <a:latin typeface="+mn-lt"/>
              </a:rPr>
              <a:t>    </a:t>
            </a:r>
            <a:r>
              <a:rPr lang="en-US" sz="1400" b="1" dirty="0">
                <a:solidFill>
                  <a:srgbClr val="5C068C"/>
                </a:solidFill>
                <a:latin typeface="+mn-lt"/>
              </a:rPr>
              <a:t>More patients</a:t>
            </a:r>
            <a:endParaRPr lang="en-US" altLang="en-US" sz="1400" b="1" dirty="0">
              <a:solidFill>
                <a:srgbClr val="5C068C"/>
              </a:solidFill>
              <a:latin typeface="+mn-lt"/>
              <a:ea typeface="Open Sans"/>
              <a:cs typeface="Roboto Ligh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53000" y="3868579"/>
            <a:ext cx="260388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78"/>
          <p:cNvSpPr txBox="1">
            <a:spLocks noChangeArrowheads="1"/>
          </p:cNvSpPr>
          <p:nvPr/>
        </p:nvSpPr>
        <p:spPr bwMode="auto">
          <a:xfrm>
            <a:off x="5925909" y="5468779"/>
            <a:ext cx="15416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tabLst>
                <a:tab pos="225425" algn="l"/>
              </a:tabLst>
            </a:pPr>
            <a:r>
              <a:rPr lang="en-US" altLang="en-US" sz="1400" b="1" dirty="0">
                <a:solidFill>
                  <a:srgbClr val="5C068C"/>
                </a:solidFill>
                <a:latin typeface="+mn-lt"/>
              </a:rPr>
              <a:t>Misuse of 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716574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itle 2"/>
          <p:cNvSpPr txBox="1">
            <a:spLocks/>
          </p:cNvSpPr>
          <p:nvPr/>
        </p:nvSpPr>
        <p:spPr>
          <a:xfrm>
            <a:off x="94409" y="228600"/>
            <a:ext cx="6212598" cy="4339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Current Challenges in Healthcare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7315293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8600" y="1366168"/>
            <a:ext cx="4884198" cy="447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217" fontAlgn="base">
              <a:spcAft>
                <a:spcPts val="400"/>
              </a:spcAft>
              <a:buClr>
                <a:srgbClr val="00B5E2"/>
              </a:buClr>
              <a:buFont typeface="+mj-lt"/>
              <a:buAutoNum type="arabicPeriod"/>
              <a:defRPr/>
            </a:pPr>
            <a:r>
              <a:rPr lang="en-US" sz="1350" b="1" dirty="0">
                <a:solidFill>
                  <a:srgbClr val="5C068C"/>
                </a:solidFill>
              </a:rPr>
              <a:t>Select the member the visit is for</a:t>
            </a:r>
          </a:p>
          <a:p>
            <a:pPr marL="571500" lvl="1" indent="-285750" defTabSz="914217">
              <a:spcAft>
                <a:spcPts val="200"/>
              </a:spcAft>
              <a:buClr>
                <a:srgbClr val="00B5E2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B5E2"/>
                </a:solidFill>
              </a:rPr>
              <a:t>For minors, a section will appear requiring selection of the adult authorized to be on the phone during the consultation</a:t>
            </a:r>
          </a:p>
          <a:p>
            <a:pPr marL="571500" lvl="1" indent="-285750" defTabSz="914217">
              <a:spcAft>
                <a:spcPts val="200"/>
              </a:spcAft>
              <a:buClr>
                <a:srgbClr val="00B5E2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00B5E2"/>
                </a:solidFill>
              </a:rPr>
              <a:t>An adult is required to be on the phone during the consult for any minor under 18</a:t>
            </a:r>
          </a:p>
          <a:p>
            <a:pPr marL="342900" indent="-342900" defTabSz="914217" fontAlgn="base">
              <a:spcAft>
                <a:spcPts val="400"/>
              </a:spcAft>
              <a:buClr>
                <a:srgbClr val="00B5E2"/>
              </a:buClr>
              <a:buFont typeface="+mj-lt"/>
              <a:buAutoNum type="arabicPeriod" startAt="2"/>
              <a:defRPr/>
            </a:pPr>
            <a:r>
              <a:rPr lang="en-US" sz="1350" b="1" dirty="0">
                <a:solidFill>
                  <a:srgbClr val="5C068C"/>
                </a:solidFill>
              </a:rPr>
              <a:t>Select the state in which the member is located. This will expand for product selection (ex. General Medical, </a:t>
            </a:r>
            <a:r>
              <a:rPr lang="en-US" sz="1350" b="1" dirty="0" err="1">
                <a:solidFill>
                  <a:srgbClr val="5C068C"/>
                </a:solidFill>
              </a:rPr>
              <a:t>Derm</a:t>
            </a:r>
            <a:r>
              <a:rPr lang="en-US" sz="1350" b="1" dirty="0">
                <a:solidFill>
                  <a:srgbClr val="5C068C"/>
                </a:solidFill>
              </a:rPr>
              <a:t>)</a:t>
            </a:r>
          </a:p>
          <a:p>
            <a:pPr marL="342900" indent="-342900" defTabSz="914217" fontAlgn="base">
              <a:spcAft>
                <a:spcPts val="400"/>
              </a:spcAft>
              <a:buClr>
                <a:srgbClr val="00B5E2"/>
              </a:buClr>
              <a:buFont typeface="+mj-lt"/>
              <a:buAutoNum type="arabicPeriod" startAt="2"/>
              <a:defRPr/>
            </a:pPr>
            <a:r>
              <a:rPr lang="en-US" sz="1350" b="1" dirty="0">
                <a:solidFill>
                  <a:srgbClr val="5C068C"/>
                </a:solidFill>
              </a:rPr>
              <a:t>Once selected the option for phone or video will appear. Then the option for “as soon as possible” or “scheduled”</a:t>
            </a:r>
          </a:p>
          <a:p>
            <a:pPr marL="342900" indent="-342900" defTabSz="914217" fontAlgn="base">
              <a:spcAft>
                <a:spcPts val="400"/>
              </a:spcAft>
              <a:buClr>
                <a:srgbClr val="00B5E2"/>
              </a:buClr>
              <a:buFont typeface="+mj-lt"/>
              <a:buAutoNum type="arabicPeriod" startAt="2"/>
              <a:defRPr/>
            </a:pPr>
            <a:r>
              <a:rPr lang="en-US" sz="1350" b="1" dirty="0">
                <a:solidFill>
                  <a:srgbClr val="5C068C"/>
                </a:solidFill>
              </a:rPr>
              <a:t>Image Upload option available </a:t>
            </a:r>
          </a:p>
          <a:p>
            <a:pPr marL="342900" indent="-342900" defTabSz="914217" fontAlgn="base">
              <a:spcAft>
                <a:spcPts val="400"/>
              </a:spcAft>
              <a:buClr>
                <a:srgbClr val="00B5E2"/>
              </a:buClr>
              <a:buFont typeface="+mj-lt"/>
              <a:buAutoNum type="arabicPeriod" startAt="2"/>
              <a:defRPr/>
            </a:pPr>
            <a:r>
              <a:rPr lang="en-US" sz="1350" b="1" dirty="0">
                <a:solidFill>
                  <a:srgbClr val="5C068C"/>
                </a:solidFill>
              </a:rPr>
              <a:t>Select the phone number the physician will use to contact the member</a:t>
            </a:r>
          </a:p>
          <a:p>
            <a:pPr marL="342900" indent="-342900" defTabSz="914217" fontAlgn="base">
              <a:spcAft>
                <a:spcPts val="400"/>
              </a:spcAft>
              <a:buClr>
                <a:srgbClr val="00B5E2"/>
              </a:buClr>
              <a:buFont typeface="+mj-lt"/>
              <a:buAutoNum type="arabicPeriod" startAt="2"/>
              <a:defRPr/>
            </a:pPr>
            <a:r>
              <a:rPr lang="en-US" sz="1350" b="1" dirty="0">
                <a:solidFill>
                  <a:srgbClr val="5C068C"/>
                </a:solidFill>
              </a:rPr>
              <a:t>Enter any necessary notes for the physician</a:t>
            </a:r>
          </a:p>
          <a:p>
            <a:pPr marL="342900" indent="-342900" defTabSz="914217" fontAlgn="base">
              <a:spcAft>
                <a:spcPts val="400"/>
              </a:spcAft>
              <a:buClr>
                <a:srgbClr val="00B5E2"/>
              </a:buClr>
              <a:buFont typeface="+mj-lt"/>
              <a:buAutoNum type="arabicPeriod" startAt="2"/>
              <a:defRPr/>
            </a:pPr>
            <a:r>
              <a:rPr lang="en-US" sz="1350" b="1" dirty="0">
                <a:solidFill>
                  <a:srgbClr val="5C068C"/>
                </a:solidFill>
              </a:rPr>
              <a:t>Determine whether you want a copy of your consult to go to your PCP</a:t>
            </a:r>
          </a:p>
          <a:p>
            <a:pPr marL="342900" indent="-342900" defTabSz="914217" fontAlgn="base">
              <a:spcAft>
                <a:spcPts val="400"/>
              </a:spcAft>
              <a:buClr>
                <a:srgbClr val="00B5E2"/>
              </a:buClr>
              <a:buFont typeface="+mj-lt"/>
              <a:buAutoNum type="arabicPeriod" startAt="2"/>
              <a:defRPr/>
            </a:pPr>
            <a:r>
              <a:rPr lang="en-US" sz="1350" b="1" dirty="0">
                <a:solidFill>
                  <a:srgbClr val="5C068C"/>
                </a:solidFill>
              </a:rPr>
              <a:t>Select your Pharmacy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3600"/>
            <a:ext cx="4088680" cy="28194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90755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>
          <a:xfrm>
            <a:off x="94409" y="228600"/>
            <a:ext cx="5366213" cy="4339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Provide Consultation Details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8043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9945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175" y="4876800"/>
            <a:ext cx="8008398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 fontAlgn="base">
              <a:spcAft>
                <a:spcPts val="400"/>
              </a:spcAft>
              <a:buClr>
                <a:srgbClr val="00B5E2"/>
              </a:buClr>
              <a:defRPr/>
            </a:pPr>
            <a:r>
              <a:rPr lang="en-US" sz="1350" b="1" dirty="0">
                <a:solidFill>
                  <a:srgbClr val="5C068C"/>
                </a:solidFill>
              </a:rPr>
              <a:t>If you have a visit fee, then you will need to select how you plan on paying for the visit.</a:t>
            </a:r>
          </a:p>
          <a:p>
            <a:pPr algn="ctr" defTabSz="914217" fontAlgn="base">
              <a:spcAft>
                <a:spcPts val="400"/>
              </a:spcAft>
              <a:buClr>
                <a:srgbClr val="00B5E2"/>
              </a:buClr>
              <a:defRPr/>
            </a:pPr>
            <a:r>
              <a:rPr lang="en-US" sz="1350" b="1" dirty="0">
                <a:solidFill>
                  <a:srgbClr val="5C068C"/>
                </a:solidFill>
              </a:rPr>
              <a:t>Billing options will display including credit card and PayPal.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170169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>
          <a:xfrm>
            <a:off x="94409" y="228600"/>
            <a:ext cx="4441280" cy="3785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Confirm Billing Information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60716"/>
            <a:ext cx="8839199" cy="312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80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9945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230770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>
          <a:xfrm>
            <a:off x="94409" y="228600"/>
            <a:ext cx="3101170" cy="3785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Review and Submit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8300" y="2114550"/>
            <a:ext cx="3657600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217" fontAlgn="base">
              <a:spcAft>
                <a:spcPts val="400"/>
              </a:spcAft>
              <a:buClr>
                <a:srgbClr val="00B5E2"/>
              </a:buClr>
              <a:buFont typeface="+mj-lt"/>
              <a:buAutoNum type="arabicPeriod"/>
              <a:defRPr/>
            </a:pPr>
            <a:r>
              <a:rPr lang="en-US" sz="1350" b="1" dirty="0">
                <a:solidFill>
                  <a:srgbClr val="5C068C"/>
                </a:solidFill>
              </a:rPr>
              <a:t>Review your information to make sure it is accurate, and then click </a:t>
            </a:r>
            <a:r>
              <a:rPr lang="en-US" sz="1350" b="1" i="1" dirty="0">
                <a:solidFill>
                  <a:srgbClr val="5C068C"/>
                </a:solidFill>
              </a:rPr>
              <a:t>submit</a:t>
            </a:r>
          </a:p>
          <a:p>
            <a:pPr marL="342900" indent="-342900" defTabSz="914217" fontAlgn="base">
              <a:spcAft>
                <a:spcPts val="400"/>
              </a:spcAft>
              <a:buClr>
                <a:srgbClr val="00B5E2"/>
              </a:buClr>
              <a:buFont typeface="+mj-lt"/>
              <a:buAutoNum type="arabicPeriod"/>
              <a:defRPr/>
            </a:pPr>
            <a:r>
              <a:rPr lang="en-US" sz="1350" b="1" dirty="0">
                <a:solidFill>
                  <a:srgbClr val="5C068C"/>
                </a:solidFill>
              </a:rPr>
              <a:t>You will receive a confirmation page with a confirmation number. Please keep this number for your records in the event you need to contact Member Services regarding your visit. </a:t>
            </a:r>
          </a:p>
          <a:p>
            <a:pPr marL="342900" indent="-342900" defTabSz="914217" fontAlgn="base">
              <a:spcAft>
                <a:spcPts val="400"/>
              </a:spcAft>
              <a:buClr>
                <a:srgbClr val="00B5E2"/>
              </a:buClr>
              <a:buFont typeface="+mj-lt"/>
              <a:buAutoNum type="arabicPeriod"/>
              <a:defRPr/>
            </a:pPr>
            <a:r>
              <a:rPr lang="en-US" sz="1350" b="1" dirty="0">
                <a:solidFill>
                  <a:srgbClr val="5C068C"/>
                </a:solidFill>
              </a:rPr>
              <a:t>A physician will then contact you at the number you provided during your visit request</a:t>
            </a:r>
          </a:p>
        </p:txBody>
      </p:sp>
      <p:pic>
        <p:nvPicPr>
          <p:cNvPr id="6146" name="Picture 2" descr="S:\Marketing\Communications\Logos, Photos &amp; Art\Stock Art\Photos\Aetna Photos\ISP2186853_rf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38240"/>
            <a:ext cx="5143724" cy="342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64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66" y="0"/>
            <a:ext cx="9162065" cy="4412342"/>
          </a:xfrm>
          <a:prstGeom prst="rect">
            <a:avLst/>
          </a:prstGeom>
          <a:effectLst>
            <a:outerShdw blurRad="50800" dist="50800" dir="5400000" algn="ctr" rotWithShape="0">
              <a:srgbClr val="00B5E2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45720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C068C"/>
                </a:solidFill>
              </a:rPr>
              <a:t>Thank you!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553200" y="5915301"/>
            <a:ext cx="0" cy="6375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6412324"/>
            <a:ext cx="2819400" cy="42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18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402" y="1447800"/>
            <a:ext cx="4503198" cy="402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C068C"/>
                </a:solidFill>
              </a:rPr>
              <a:t>Teladoc provides access to licensed physicians 24/7, 365 days a year. You can get medical advice and treatment by phone, online video or with the Teladoc mobile app</a:t>
            </a:r>
            <a:r>
              <a:rPr lang="en-US" dirty="0"/>
              <a:t>. </a:t>
            </a:r>
          </a:p>
          <a:p>
            <a:endParaRPr lang="en-US" sz="1400" b="1" dirty="0">
              <a:latin typeface="+mn-lt"/>
            </a:endParaRPr>
          </a:p>
          <a:p>
            <a:pPr marL="285750" indent="-285750" defTabSz="914217" fontAlgn="base">
              <a:spcAft>
                <a:spcPts val="400"/>
              </a:spcAft>
              <a:buClr>
                <a:srgbClr val="00B5E2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5C068C"/>
                </a:solidFill>
              </a:rPr>
              <a:t>Use Teladoc for medical advice and care:</a:t>
            </a:r>
          </a:p>
          <a:p>
            <a:pPr marL="569913" lvl="1" indent="-284163" defTabSz="914217">
              <a:spcAft>
                <a:spcPts val="200"/>
              </a:spcAft>
              <a:buClr>
                <a:srgbClr val="00B5E2"/>
              </a:buClr>
              <a:buFont typeface="Arial" panose="020B0604020202020204" pitchFamily="34" charset="0"/>
              <a:buChar char="‒"/>
              <a:defRPr/>
            </a:pPr>
            <a:r>
              <a:rPr lang="en-US" sz="1400" dirty="0">
                <a:solidFill>
                  <a:srgbClr val="5C068C"/>
                </a:solidFill>
              </a:rPr>
              <a:t>For non-emergent medical issues, questions or concerns</a:t>
            </a:r>
          </a:p>
          <a:p>
            <a:pPr marL="569913" lvl="1" indent="-284163" defTabSz="914217">
              <a:spcAft>
                <a:spcPts val="200"/>
              </a:spcAft>
              <a:buClr>
                <a:srgbClr val="00B5E2"/>
              </a:buClr>
              <a:buFont typeface="Arial" panose="020B0604020202020204" pitchFamily="34" charset="0"/>
              <a:buChar char="‒"/>
              <a:defRPr/>
            </a:pPr>
            <a:r>
              <a:rPr lang="en-US" sz="1400" dirty="0">
                <a:solidFill>
                  <a:srgbClr val="5C068C"/>
                </a:solidFill>
              </a:rPr>
              <a:t>When your primary doctor is not open</a:t>
            </a:r>
          </a:p>
          <a:p>
            <a:pPr marL="569913" lvl="1" indent="-284163" defTabSz="914217">
              <a:spcAft>
                <a:spcPts val="200"/>
              </a:spcAft>
              <a:buClr>
                <a:srgbClr val="00B5E2"/>
              </a:buClr>
              <a:buFont typeface="Arial" panose="020B0604020202020204" pitchFamily="34" charset="0"/>
              <a:buChar char="‒"/>
              <a:defRPr/>
            </a:pPr>
            <a:r>
              <a:rPr lang="en-US" sz="1400" dirty="0">
                <a:solidFill>
                  <a:srgbClr val="5C068C"/>
                </a:solidFill>
              </a:rPr>
              <a:t>When you are at home, traveling or do not want to take time off work to see a doctor</a:t>
            </a:r>
          </a:p>
          <a:p>
            <a:pPr marL="569913" lvl="1" indent="-284163" defTabSz="914217">
              <a:spcAft>
                <a:spcPts val="200"/>
              </a:spcAft>
              <a:buClr>
                <a:srgbClr val="00B5E2"/>
              </a:buClr>
              <a:buFont typeface="Arial" panose="020B0604020202020204" pitchFamily="34" charset="0"/>
              <a:buChar char="‒"/>
              <a:defRPr/>
            </a:pPr>
            <a:r>
              <a:rPr lang="en-US" sz="1400" dirty="0">
                <a:solidFill>
                  <a:srgbClr val="5C068C"/>
                </a:solidFill>
              </a:rPr>
              <a:t>When you need prescription refills*</a:t>
            </a:r>
          </a:p>
          <a:p>
            <a:pPr marL="285750" lvl="1" defTabSz="914217">
              <a:spcAft>
                <a:spcPts val="200"/>
              </a:spcAft>
              <a:buClr>
                <a:srgbClr val="00B5E2"/>
              </a:buClr>
              <a:defRPr/>
            </a:pPr>
            <a:endParaRPr lang="en-US" sz="1400" i="1" dirty="0">
              <a:solidFill>
                <a:srgbClr val="5C068C"/>
              </a:solidFill>
            </a:endParaRPr>
          </a:p>
          <a:p>
            <a:pPr marL="285750" lvl="1" defTabSz="914217">
              <a:spcAft>
                <a:spcPts val="200"/>
              </a:spcAft>
              <a:buClr>
                <a:schemeClr val="bg2"/>
              </a:buClr>
              <a:defRPr/>
            </a:pPr>
            <a:r>
              <a:rPr lang="en-US" sz="1200" i="1" dirty="0">
                <a:solidFill>
                  <a:srgbClr val="5C068C"/>
                </a:solidFill>
              </a:rPr>
              <a:t>*Please note, there is no guarantee you will be prescribed medication.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295400"/>
            <a:ext cx="3352800" cy="47244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62530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94408" y="228600"/>
            <a:ext cx="5544392" cy="433965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Teladoc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Can Help!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13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073" y="1066800"/>
            <a:ext cx="7728527" cy="489585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496672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94408" y="228600"/>
            <a:ext cx="5544392" cy="433965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Teladoc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Coverage Map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874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000740" y="2196304"/>
            <a:ext cx="1561974" cy="629407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 defTabSz="914217">
              <a:lnSpc>
                <a:spcPct val="130000"/>
              </a:lnSpc>
              <a:defRPr/>
            </a:pPr>
            <a:r>
              <a:rPr lang="en-US" sz="140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Faster recovery</a:t>
            </a:r>
          </a:p>
          <a:p>
            <a:pPr defTabSz="914217">
              <a:lnSpc>
                <a:spcPct val="130000"/>
              </a:lnSpc>
              <a:defRPr/>
            </a:pPr>
            <a:r>
              <a:rPr lang="en-US" sz="140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from illness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59613" y="2221027"/>
            <a:ext cx="1779587" cy="909484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/>
          <a:p>
            <a:pPr defTabSz="914217">
              <a:lnSpc>
                <a:spcPct val="130000"/>
              </a:lnSpc>
              <a:defRPr/>
            </a:pPr>
            <a:r>
              <a:rPr lang="en-US" sz="140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Convenient access to prescriptions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85780" y="2196304"/>
            <a:ext cx="1586020" cy="629407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 defTabSz="914217">
              <a:lnSpc>
                <a:spcPct val="130000"/>
              </a:lnSpc>
              <a:defRPr/>
            </a:pPr>
            <a:r>
              <a:rPr lang="en-US" sz="140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Saves time and </a:t>
            </a:r>
          </a:p>
          <a:p>
            <a:pPr defTabSz="914217">
              <a:lnSpc>
                <a:spcPct val="130000"/>
              </a:lnSpc>
              <a:defRPr/>
            </a:pPr>
            <a:r>
              <a:rPr lang="en-US" sz="140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money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5623" y="1752600"/>
            <a:ext cx="889777" cy="9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992970"/>
            <a:ext cx="687254" cy="7502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2362200"/>
            <a:ext cx="1010511" cy="4191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08049" y="3657600"/>
            <a:ext cx="2050891" cy="629407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 defTabSz="914217">
              <a:lnSpc>
                <a:spcPct val="130000"/>
              </a:lnSpc>
              <a:defRPr/>
            </a:pPr>
            <a:r>
              <a:rPr lang="en-US" sz="140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Personal choice of </a:t>
            </a:r>
          </a:p>
          <a:p>
            <a:pPr defTabSz="914217">
              <a:lnSpc>
                <a:spcPct val="130000"/>
              </a:lnSpc>
              <a:defRPr/>
            </a:pPr>
            <a:r>
              <a:rPr lang="en-US" sz="140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consultation method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68908" y="3352800"/>
            <a:ext cx="812292" cy="88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172200" y="3637793"/>
            <a:ext cx="1996388" cy="629407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 defTabSz="914217">
              <a:lnSpc>
                <a:spcPct val="130000"/>
              </a:lnSpc>
              <a:defRPr/>
            </a:pPr>
            <a:r>
              <a:rPr lang="en-US" sz="140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Great health means </a:t>
            </a:r>
          </a:p>
          <a:p>
            <a:pPr defTabSz="914217">
              <a:lnSpc>
                <a:spcPct val="130000"/>
              </a:lnSpc>
              <a:defRPr/>
            </a:pPr>
            <a:r>
              <a:rPr lang="en-US" sz="140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peace of mind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05400" y="335280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86735" y="5029201"/>
            <a:ext cx="5587205" cy="598373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/>
          <a:p>
            <a:pPr algn="ctr" defTabSz="914217">
              <a:lnSpc>
                <a:spcPct val="130000"/>
              </a:lnSpc>
              <a:defRPr/>
            </a:pPr>
            <a:r>
              <a:rPr lang="en-US" sz="140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92% of people who used Teladoc avoided a visit to the doctor’s office, urgent care or the ER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7538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itle 2"/>
          <p:cNvSpPr txBox="1">
            <a:spLocks/>
          </p:cNvSpPr>
          <p:nvPr/>
        </p:nvSpPr>
        <p:spPr>
          <a:xfrm>
            <a:off x="94409" y="228600"/>
            <a:ext cx="3758401" cy="4339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Benefits of Teladoc 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6447633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Subtitle 4"/>
          <p:cNvSpPr txBox="1">
            <a:spLocks/>
          </p:cNvSpPr>
          <p:nvPr/>
        </p:nvSpPr>
        <p:spPr>
          <a:xfrm>
            <a:off x="5372100" y="1371600"/>
            <a:ext cx="4190999" cy="627864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Roboto Regular"/>
                <a:ea typeface="+mn-ea"/>
                <a:cs typeface="Roboto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b="1" dirty="0">
                <a:solidFill>
                  <a:srgbClr val="5C068C"/>
                </a:solidFill>
                <a:latin typeface="+mn-lt"/>
                <a:cs typeface="Roboto Light"/>
              </a:rPr>
              <a:t>When you use Teladoc, your medical questions will be answered by a highly qualified doctor. Teladoc doctors are 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67400" y="3066614"/>
            <a:ext cx="3375024" cy="438586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5C068C"/>
                </a:solidFill>
                <a:latin typeface="+mj-lt"/>
                <a:ea typeface="Open Sans"/>
                <a:cs typeface="Roboto Light"/>
              </a:rPr>
              <a:t>Licensed, credentialed and based in the U.S.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537200" y="2819400"/>
            <a:ext cx="1270228" cy="349330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5C068C"/>
                </a:solidFill>
              </a:rPr>
              <a:t>Qualified</a:t>
            </a:r>
            <a:endParaRPr lang="en-US" sz="1400" b="1" dirty="0">
              <a:solidFill>
                <a:srgbClr val="5C068C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67400" y="2380814"/>
            <a:ext cx="3375025" cy="438586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5C068C"/>
                </a:solidFill>
                <a:latin typeface="+mn-lt"/>
                <a:ea typeface="Open Sans"/>
                <a:cs typeface="Roboto Light"/>
              </a:rPr>
              <a:t>With an average of over 10–15 years in practice</a:t>
            </a:r>
            <a:endParaRPr lang="en-US" altLang="en-US" sz="1200" dirty="0">
              <a:latin typeface="+mn-lt"/>
              <a:ea typeface="Open Sans"/>
              <a:cs typeface="Roboto Ligh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37200" y="2089070"/>
            <a:ext cx="1549150" cy="349330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5C068C"/>
                </a:solidFill>
              </a:rPr>
              <a:t>Experienced</a:t>
            </a:r>
            <a:endParaRPr lang="en-US" sz="1400" b="1" dirty="0">
              <a:solidFill>
                <a:srgbClr val="5C068C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33809" name="Rectangle 48"/>
          <p:cNvSpPr>
            <a:spLocks/>
          </p:cNvSpPr>
          <p:nvPr/>
        </p:nvSpPr>
        <p:spPr bwMode="auto">
          <a:xfrm>
            <a:off x="5105401" y="5588067"/>
            <a:ext cx="4190999" cy="17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100" i="1" dirty="0">
                <a:solidFill>
                  <a:srgbClr val="5C068C"/>
                </a:solidFill>
                <a:latin typeface="+mn-lt"/>
                <a:ea typeface="Open Sans"/>
                <a:cs typeface="Roboto Light"/>
              </a:rPr>
              <a:t>The average consultation with Teladoc lasts 14 minutes. 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8800"/>
            <a:ext cx="5334000" cy="3556353"/>
          </a:xfrm>
        </p:spPr>
      </p:pic>
      <p:sp>
        <p:nvSpPr>
          <p:cNvPr id="24" name="Rectangle 23"/>
          <p:cNvSpPr/>
          <p:nvPr/>
        </p:nvSpPr>
        <p:spPr>
          <a:xfrm>
            <a:off x="5867400" y="3784680"/>
            <a:ext cx="1992312" cy="253920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5C068C"/>
                </a:solidFill>
                <a:latin typeface="+mj-lt"/>
                <a:ea typeface="Open Sans"/>
                <a:cs typeface="Roboto Light"/>
              </a:rPr>
              <a:t>95% of satisfaction rate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62600" y="3994070"/>
            <a:ext cx="1847309" cy="349330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5C068C"/>
                </a:solidFill>
              </a:rPr>
              <a:t>Compassionate</a:t>
            </a:r>
            <a:endParaRPr lang="en-US" sz="1400" b="1" dirty="0">
              <a:solidFill>
                <a:srgbClr val="5C068C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67400" y="4241880"/>
            <a:ext cx="2514600" cy="253920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5C068C"/>
                </a:solidFill>
                <a:latin typeface="+mj-lt"/>
                <a:ea typeface="Open Sans"/>
                <a:cs typeface="Roboto Light"/>
              </a:rPr>
              <a:t>Professional and knowledgeable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62600" y="4451270"/>
            <a:ext cx="2108599" cy="349330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5C068C"/>
                </a:solidFill>
              </a:rPr>
              <a:t>Quality Assurance</a:t>
            </a:r>
            <a:endParaRPr lang="en-US" sz="1400" b="1" dirty="0">
              <a:solidFill>
                <a:srgbClr val="5C068C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7400" y="4743014"/>
            <a:ext cx="3200400" cy="438586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dirty="0">
                <a:solidFill>
                  <a:srgbClr val="5C068C"/>
                </a:solidFill>
                <a:latin typeface="+mj-lt"/>
                <a:ea typeface="Open Sans"/>
                <a:cs typeface="Roboto Light"/>
              </a:rPr>
              <a:t>Consultations are reviewed to assure quality care standards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68715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itle 2"/>
          <p:cNvSpPr txBox="1">
            <a:spLocks/>
          </p:cNvSpPr>
          <p:nvPr/>
        </p:nvSpPr>
        <p:spPr>
          <a:xfrm>
            <a:off x="94409" y="228600"/>
            <a:ext cx="5156220" cy="4339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Highly Qualified Physicians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3491704"/>
            <a:ext cx="1816852" cy="318296"/>
          </a:xfrm>
          <a:prstGeom prst="rect">
            <a:avLst/>
          </a:prstGeom>
        </p:spPr>
        <p:txBody>
          <a:bodyPr wrap="none" lIns="68584" tIns="34292" rIns="68584" bIns="34292">
            <a:spAutoFit/>
          </a:bodyPr>
          <a:lstStyle/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Wingdings" panose="05000000000000000000" pitchFamily="2" charset="2"/>
              <a:buChar char="ü"/>
              <a:defRPr/>
            </a:pPr>
            <a:r>
              <a:rPr lang="en-US" sz="1400" b="1" dirty="0">
                <a:solidFill>
                  <a:srgbClr val="5C068C"/>
                </a:solidFill>
              </a:rPr>
              <a:t>Quality of Care</a:t>
            </a:r>
          </a:p>
        </p:txBody>
      </p:sp>
    </p:spTree>
    <p:extLst>
      <p:ext uri="{BB962C8B-B14F-4D97-AF65-F5344CB8AC3E}">
        <p14:creationId xmlns:p14="http://schemas.microsoft.com/office/powerpoint/2010/main" val="3851639704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762841" y="1648473"/>
            <a:ext cx="3954461" cy="3829257"/>
          </a:xfrm>
          <a:prstGeom prst="rect">
            <a:avLst/>
          </a:prstGeom>
        </p:spPr>
        <p:txBody>
          <a:bodyPr wrap="square" lIns="68584" tIns="34292" rIns="68584" bIns="34292">
            <a:spAutoFit/>
          </a:bodyPr>
          <a:lstStyle/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35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Cold</a:t>
            </a:r>
          </a:p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35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Flu</a:t>
            </a:r>
          </a:p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35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Sinus infections</a:t>
            </a:r>
          </a:p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35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Upper respiratory infections</a:t>
            </a:r>
          </a:p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35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Allergies</a:t>
            </a:r>
          </a:p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35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Headaches</a:t>
            </a:r>
          </a:p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35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Urinary Tract Infections </a:t>
            </a:r>
          </a:p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35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Bronchitis </a:t>
            </a:r>
          </a:p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35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Stomach ache/diarrhea</a:t>
            </a:r>
          </a:p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35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Eye infections</a:t>
            </a:r>
          </a:p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35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Ear infections</a:t>
            </a:r>
          </a:p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35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Rashes/skin irritations </a:t>
            </a:r>
          </a:p>
          <a:p>
            <a:pPr marL="285750" indent="-285750" defTabSz="914217">
              <a:lnSpc>
                <a:spcPct val="130000"/>
              </a:lnSpc>
              <a:buClr>
                <a:srgbClr val="00B5E2"/>
              </a:buClr>
              <a:buFont typeface="Symbol" panose="05050102010706020507" pitchFamily="18" charset="2"/>
              <a:buChar char=""/>
              <a:defRPr/>
            </a:pPr>
            <a:r>
              <a:rPr lang="en-US" sz="1350" b="1" dirty="0">
                <a:solidFill>
                  <a:srgbClr val="5C068C"/>
                </a:solidFill>
                <a:ea typeface="Open Sans" panose="020B0606030504020204" pitchFamily="34" charset="0"/>
                <a:cs typeface="Roboto Regular"/>
              </a:rPr>
              <a:t>Yeast infections</a:t>
            </a:r>
          </a:p>
          <a:p>
            <a:pPr marL="285750" indent="-285750" defTabSz="914217">
              <a:lnSpc>
                <a:spcPct val="130000"/>
              </a:lnSpc>
              <a:buClr>
                <a:schemeClr val="bg2"/>
              </a:buClr>
              <a:buFont typeface="Symbol" panose="05050102010706020507" pitchFamily="18" charset="2"/>
              <a:buChar char=""/>
              <a:defRPr/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Open Sans" panose="020B0606030504020204" pitchFamily="34" charset="0"/>
              <a:cs typeface="Roboto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430" y="1600201"/>
            <a:ext cx="4975570" cy="36576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779014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94409" y="228600"/>
            <a:ext cx="6749605" cy="4339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Most Commonly Treated Conditions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396784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068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5C068C"/>
                </a:solidFill>
              </a:rPr>
              <a:t>“First time I ever used the service and</a:t>
            </a:r>
            <a:r>
              <a:rPr lang="en-US" sz="2400" b="1" i="1" dirty="0">
                <a:solidFill>
                  <a:srgbClr val="5C068C"/>
                </a:solidFill>
              </a:rPr>
              <a:t> </a:t>
            </a:r>
            <a:r>
              <a:rPr lang="en-US" sz="2400" b="1" i="1" dirty="0">
                <a:solidFill>
                  <a:srgbClr val="00B5E2"/>
                </a:solidFill>
              </a:rPr>
              <a:t>it was so easy. </a:t>
            </a:r>
            <a:r>
              <a:rPr lang="en-US" sz="2400" i="1" dirty="0">
                <a:solidFill>
                  <a:srgbClr val="5C068C"/>
                </a:solidFill>
              </a:rPr>
              <a:t>I knew what I had and was able to call while I was getting ready for work, and on my way in picked up my prescription. In two days I was feeling much better.</a:t>
            </a:r>
            <a:r>
              <a:rPr lang="en-US" sz="2400" b="1" i="1" dirty="0">
                <a:solidFill>
                  <a:srgbClr val="00B5E2"/>
                </a:solidFill>
              </a:rPr>
              <a:t> I will use the service again.”</a:t>
            </a:r>
          </a:p>
          <a:p>
            <a:pPr algn="ctr"/>
            <a:endParaRPr lang="en-US" sz="2400" b="1" i="1" dirty="0">
              <a:solidFill>
                <a:srgbClr val="5C068C"/>
              </a:solidFill>
            </a:endParaRPr>
          </a:p>
          <a:p>
            <a:pPr algn="ctr"/>
            <a:r>
              <a:rPr lang="en-US" sz="2400" b="1" i="1" dirty="0">
                <a:solidFill>
                  <a:srgbClr val="5C068C"/>
                </a:solidFill>
              </a:rPr>
              <a:t> - Actual Teladoc Member Experience</a:t>
            </a:r>
          </a:p>
        </p:txBody>
      </p:sp>
    </p:spTree>
    <p:extLst>
      <p:ext uri="{BB962C8B-B14F-4D97-AF65-F5344CB8AC3E}">
        <p14:creationId xmlns:p14="http://schemas.microsoft.com/office/powerpoint/2010/main" val="5742166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04624"/>
              </p:ext>
            </p:extLst>
          </p:nvPr>
        </p:nvGraphicFramePr>
        <p:xfrm>
          <a:off x="0" y="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5E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94409" y="228600"/>
            <a:ext cx="5124160" cy="433965"/>
          </a:xfrm>
          <a:prstGeom prst="rect">
            <a:avLst/>
          </a:prstGeom>
        </p:spPr>
        <p:txBody>
          <a:bodyPr wrap="none" lIns="45720" tIns="22860" rIns="45720" bIns="22860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Patient Satisfaction Survey 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1" descr="cid:image001.png@01D271A6.B321EAE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477617"/>
            <a:ext cx="3581400" cy="435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54916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Blue">
  <a:themeElements>
    <a:clrScheme name="Custom 1">
      <a:dk1>
        <a:srgbClr val="000000"/>
      </a:dk1>
      <a:lt1>
        <a:srgbClr val="FFFFFF"/>
      </a:lt1>
      <a:dk2>
        <a:srgbClr val="04509B"/>
      </a:dk2>
      <a:lt2>
        <a:srgbClr val="E5A913"/>
      </a:lt2>
      <a:accent1>
        <a:srgbClr val="F47721"/>
      </a:accent1>
      <a:accent2>
        <a:srgbClr val="00A78E"/>
      </a:accent2>
      <a:accent3>
        <a:srgbClr val="7D3F98"/>
      </a:accent3>
      <a:accent4>
        <a:srgbClr val="7AC143"/>
      </a:accent4>
      <a:accent5>
        <a:srgbClr val="00BCE4"/>
      </a:accent5>
      <a:accent6>
        <a:srgbClr val="D20962"/>
      </a:accent6>
      <a:hlink>
        <a:srgbClr val="00B5E2"/>
      </a:hlink>
      <a:folHlink>
        <a:srgbClr val="00B5E2"/>
      </a:folHlink>
    </a:clrScheme>
    <a:fontScheme name="Lucida Standard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AE6123B71C44382E60652D1CCEC9F" ma:contentTypeVersion="15" ma:contentTypeDescription="Create a new document." ma:contentTypeScope="" ma:versionID="55531a913dfbe9aeaaec7043c7400c5e">
  <xsd:schema xmlns:xsd="http://www.w3.org/2001/XMLSchema" xmlns:xs="http://www.w3.org/2001/XMLSchema" xmlns:p="http://schemas.microsoft.com/office/2006/metadata/properties" xmlns:ns2="aeb73479-60cb-42aa-b48e-373cd33afd69" xmlns:ns3="4b843e20-b01b-481d-badb-ccb59c26db61" targetNamespace="http://schemas.microsoft.com/office/2006/metadata/properties" ma:root="true" ma:fieldsID="cdf9fdaff4511b252eb7cf102030b467" ns2:_="" ns3:_="">
    <xsd:import namespace="aeb73479-60cb-42aa-b48e-373cd33afd69"/>
    <xsd:import namespace="4b843e20-b01b-481d-badb-ccb59c26d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73479-60cb-42aa-b48e-373cd33af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c7e13a9-b2ac-48dc-b4f0-1533e77021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43e20-b01b-481d-badb-ccb59c26db6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e9fe2b2-cd82-447c-956c-c94c40a79d73}" ma:internalName="TaxCatchAll" ma:showField="CatchAllData" ma:web="4b843e20-b01b-481d-badb-ccb59c26db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07D6D5-6933-4E51-B9F0-B47AC41F8895}"/>
</file>

<file path=customXml/itemProps2.xml><?xml version="1.0" encoding="utf-8"?>
<ds:datastoreItem xmlns:ds="http://schemas.openxmlformats.org/officeDocument/2006/customXml" ds:itemID="{1C258911-AB9A-4688-A521-BFA80D2EE821}"/>
</file>

<file path=docProps/app.xml><?xml version="1.0" encoding="utf-8"?>
<Properties xmlns="http://schemas.openxmlformats.org/officeDocument/2006/extended-properties" xmlns:vt="http://schemas.openxmlformats.org/officeDocument/2006/docPropsVTypes">
  <TotalTime>7911</TotalTime>
  <Words>1191</Words>
  <Application>Microsoft Office PowerPoint</Application>
  <PresentationFormat>On-screen Show (4:3)</PresentationFormat>
  <Paragraphs>187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Gill Sans</vt:lpstr>
      <vt:lpstr>Lucida Sans</vt:lpstr>
      <vt:lpstr>Roboto Regular</vt:lpstr>
      <vt:lpstr>Symbol</vt:lpstr>
      <vt:lpstr>Wingdings</vt:lpstr>
      <vt:lpstr>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Meritain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michael.west</dc:creator>
  <cp:lastModifiedBy>Jennifer Fitzwater | Innovative Benefit Planning</cp:lastModifiedBy>
  <cp:revision>890</cp:revision>
  <cp:lastPrinted>2014-07-15T18:05:15Z</cp:lastPrinted>
  <dcterms:created xsi:type="dcterms:W3CDTF">2014-05-07T15:25:15Z</dcterms:created>
  <dcterms:modified xsi:type="dcterms:W3CDTF">2023-02-21T17:38:48Z</dcterms:modified>
</cp:coreProperties>
</file>